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 Black"/>
      <p:bold r:id="rId30"/>
      <p:boldItalic r:id="rId31"/>
    </p:embeddedFont>
    <p:embeddedFont>
      <p:font typeface="Roboto Thin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Playfair Display"/>
      <p:regular r:id="rId44"/>
      <p:bold r:id="rId45"/>
      <p:italic r:id="rId46"/>
      <p:boldItalic r:id="rId47"/>
    </p:embeddedFont>
    <p:embeddedFont>
      <p:font typeface="Source Sans Pr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82674A8-22DC-4A26-965D-0A3DAE1A1262}">
  <a:tblStyle styleId="{082674A8-22DC-4A26-965D-0A3DAE1A12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layfairDisplay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ourceSansPro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SourceSans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29" Type="http://schemas.openxmlformats.org/officeDocument/2006/relationships/font" Target="fonts/Raleway-boldItalic.fntdata"/><Relationship Id="rId51" Type="http://schemas.openxmlformats.org/officeDocument/2006/relationships/font" Target="fonts/SourceSansPro-boldItalic.fntdata"/><Relationship Id="rId50" Type="http://schemas.openxmlformats.org/officeDocument/2006/relationships/font" Target="fonts/SourceSansPr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26ba7417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26ba7417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6ba7417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26ba7417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2f7af14854ceec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2f7af14854ceec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47336d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047336d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3de3304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3de3304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26ba7417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26ba7417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26ba7417c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26ba7417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26ba7417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26ba7417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6ba7417c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6ba7417c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26ba7417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26ba7417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26ba7417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26ba7417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26ba741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26ba741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26ba741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26ba741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2601e3fa0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2601e3fa0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6ba7417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26ba7417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26ba7417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26ba7417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779003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779003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779003d1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779003d1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3dc1c8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33dc1c8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7z5OEc1LyVMGyfmh2hxG9HVXj4DOO7Jx/view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skidsteer-interpret.herokuapp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369425" y="1819725"/>
            <a:ext cx="7855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Auction </a:t>
            </a:r>
            <a:r>
              <a:rPr b="0" lang="en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Price Prediction </a:t>
            </a:r>
            <a:r>
              <a:rPr b="0" lang="en" sz="5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&amp;</a:t>
            </a:r>
            <a:r>
              <a:rPr b="0" lang="en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Image Features</a:t>
            </a:r>
            <a:endParaRPr b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69425" y="2841275"/>
            <a:ext cx="51996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0E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Presented by: Yifei Wang, Bingying (Echo) Liu</a:t>
            </a:r>
            <a:endParaRPr>
              <a:solidFill>
                <a:srgbClr val="EBE0E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2"/>
          <p:cNvGrpSpPr/>
          <p:nvPr/>
        </p:nvGrpSpPr>
        <p:grpSpPr>
          <a:xfrm>
            <a:off x="4162925" y="2925091"/>
            <a:ext cx="1616375" cy="420454"/>
            <a:chOff x="4162925" y="3037196"/>
            <a:chExt cx="1616375" cy="394200"/>
          </a:xfrm>
        </p:grpSpPr>
        <p:sp>
          <p:nvSpPr>
            <p:cNvPr id="163" name="Google Shape;163;p22"/>
            <p:cNvSpPr/>
            <p:nvPr/>
          </p:nvSpPr>
          <p:spPr>
            <a:xfrm>
              <a:off x="5523700" y="3037196"/>
              <a:ext cx="255600" cy="394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15</a:t>
              </a:r>
              <a:endParaRPr/>
            </a:p>
          </p:txBody>
        </p:sp>
        <p:cxnSp>
          <p:nvCxnSpPr>
            <p:cNvPr id="164" name="Google Shape;164;p22"/>
            <p:cNvCxnSpPr/>
            <p:nvPr/>
          </p:nvCxnSpPr>
          <p:spPr>
            <a:xfrm>
              <a:off x="4162925" y="3196133"/>
              <a:ext cx="1176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5" name="Google Shape;165;p22"/>
          <p:cNvGrpSpPr/>
          <p:nvPr/>
        </p:nvGrpSpPr>
        <p:grpSpPr>
          <a:xfrm>
            <a:off x="4878625" y="3837722"/>
            <a:ext cx="940499" cy="876105"/>
            <a:chOff x="4878625" y="3892841"/>
            <a:chExt cx="940499" cy="821400"/>
          </a:xfrm>
        </p:grpSpPr>
        <p:sp>
          <p:nvSpPr>
            <p:cNvPr id="166" name="Google Shape;166;p22"/>
            <p:cNvSpPr/>
            <p:nvPr/>
          </p:nvSpPr>
          <p:spPr>
            <a:xfrm>
              <a:off x="5563524" y="3892841"/>
              <a:ext cx="255600" cy="821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100</a:t>
              </a:r>
              <a:endParaRPr/>
            </a:p>
          </p:txBody>
        </p:sp>
        <p:cxnSp>
          <p:nvCxnSpPr>
            <p:cNvPr id="167" name="Google Shape;167;p22"/>
            <p:cNvCxnSpPr/>
            <p:nvPr/>
          </p:nvCxnSpPr>
          <p:spPr>
            <a:xfrm>
              <a:off x="4878625" y="4315046"/>
              <a:ext cx="46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8" name="Google Shape;168;p22"/>
          <p:cNvGrpSpPr/>
          <p:nvPr/>
        </p:nvGrpSpPr>
        <p:grpSpPr>
          <a:xfrm>
            <a:off x="2657525" y="1003455"/>
            <a:ext cx="3129050" cy="1582378"/>
            <a:chOff x="2657525" y="1235549"/>
            <a:chExt cx="3129050" cy="1483572"/>
          </a:xfrm>
        </p:grpSpPr>
        <p:sp>
          <p:nvSpPr>
            <p:cNvPr id="169" name="Google Shape;169;p22"/>
            <p:cNvSpPr/>
            <p:nvPr/>
          </p:nvSpPr>
          <p:spPr>
            <a:xfrm>
              <a:off x="3268750" y="1587208"/>
              <a:ext cx="968400" cy="76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3421150" y="1708213"/>
              <a:ext cx="968400" cy="7689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3573550" y="1829217"/>
              <a:ext cx="968400" cy="76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3725950" y="1950221"/>
              <a:ext cx="968400" cy="7689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Pretrained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resnet156</a:t>
              </a:r>
              <a:endParaRPr sz="1200"/>
            </a:p>
          </p:txBody>
        </p:sp>
        <p:cxnSp>
          <p:nvCxnSpPr>
            <p:cNvPr id="173" name="Google Shape;173;p22"/>
            <p:cNvCxnSpPr/>
            <p:nvPr/>
          </p:nvCxnSpPr>
          <p:spPr>
            <a:xfrm>
              <a:off x="2657525" y="1990378"/>
              <a:ext cx="46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" name="Google Shape;174;p22"/>
            <p:cNvSpPr/>
            <p:nvPr/>
          </p:nvSpPr>
          <p:spPr>
            <a:xfrm>
              <a:off x="5530975" y="1383986"/>
              <a:ext cx="255600" cy="12243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2048</a:t>
              </a:r>
              <a:endParaRPr/>
            </a:p>
          </p:txBody>
        </p:sp>
        <p:cxnSp>
          <p:nvCxnSpPr>
            <p:cNvPr id="175" name="Google Shape;175;p22"/>
            <p:cNvCxnSpPr/>
            <p:nvPr/>
          </p:nvCxnSpPr>
          <p:spPr>
            <a:xfrm>
              <a:off x="4878625" y="1971659"/>
              <a:ext cx="46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6" name="Google Shape;176;p22"/>
            <p:cNvSpPr txBox="1"/>
            <p:nvPr/>
          </p:nvSpPr>
          <p:spPr>
            <a:xfrm>
              <a:off x="3286750" y="1235549"/>
              <a:ext cx="15420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Freeze + Fine-tune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77" name="Google Shape;177;p22"/>
          <p:cNvGrpSpPr/>
          <p:nvPr/>
        </p:nvGrpSpPr>
        <p:grpSpPr>
          <a:xfrm>
            <a:off x="414700" y="1370574"/>
            <a:ext cx="4233175" cy="3090548"/>
            <a:chOff x="414700" y="1579745"/>
            <a:chExt cx="4233175" cy="2897569"/>
          </a:xfrm>
        </p:grpSpPr>
        <p:pic>
          <p:nvPicPr>
            <p:cNvPr id="178" name="Google Shape;17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2725" y="1579745"/>
              <a:ext cx="1184375" cy="821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2"/>
            <p:cNvSpPr txBox="1"/>
            <p:nvPr/>
          </p:nvSpPr>
          <p:spPr>
            <a:xfrm>
              <a:off x="1127975" y="4165934"/>
              <a:ext cx="35199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…, new factory remanufactured head, new ...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2747950" y="2783198"/>
              <a:ext cx="1184400" cy="9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Year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Make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Mileage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Colorfulness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etc.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414700" y="1828046"/>
              <a:ext cx="7053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F209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Image</a:t>
              </a:r>
              <a:endParaRPr b="1">
                <a:solidFill>
                  <a:srgbClr val="7F209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414700" y="4152715"/>
              <a:ext cx="7053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F209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Text</a:t>
              </a:r>
              <a:endParaRPr b="1">
                <a:solidFill>
                  <a:srgbClr val="7F209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414700" y="2997000"/>
              <a:ext cx="20370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F209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Tabular (+ Annotation)</a:t>
              </a:r>
              <a:endParaRPr b="1">
                <a:solidFill>
                  <a:srgbClr val="7F209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84" name="Google Shape;184;p22"/>
          <p:cNvGrpSpPr/>
          <p:nvPr/>
        </p:nvGrpSpPr>
        <p:grpSpPr>
          <a:xfrm>
            <a:off x="5720800" y="915994"/>
            <a:ext cx="883650" cy="3805629"/>
            <a:chOff x="5720800" y="1153550"/>
            <a:chExt cx="883650" cy="3568000"/>
          </a:xfrm>
        </p:grpSpPr>
        <p:sp>
          <p:nvSpPr>
            <p:cNvPr id="185" name="Google Shape;185;p22"/>
            <p:cNvSpPr/>
            <p:nvPr/>
          </p:nvSpPr>
          <p:spPr>
            <a:xfrm>
              <a:off x="6348850" y="2020152"/>
              <a:ext cx="255600" cy="21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2163</a:t>
              </a:r>
              <a:endParaRPr/>
            </a:p>
          </p:txBody>
        </p:sp>
        <p:cxnSp>
          <p:nvCxnSpPr>
            <p:cNvPr id="186" name="Google Shape;186;p22"/>
            <p:cNvCxnSpPr/>
            <p:nvPr/>
          </p:nvCxnSpPr>
          <p:spPr>
            <a:xfrm>
              <a:off x="5793850" y="1383986"/>
              <a:ext cx="555000" cy="64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22"/>
            <p:cNvCxnSpPr/>
            <p:nvPr/>
          </p:nvCxnSpPr>
          <p:spPr>
            <a:xfrm>
              <a:off x="5771575" y="3039201"/>
              <a:ext cx="58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2"/>
            <p:cNvCxnSpPr/>
            <p:nvPr/>
          </p:nvCxnSpPr>
          <p:spPr>
            <a:xfrm flipH="1" rot="10800000">
              <a:off x="5818875" y="3438784"/>
              <a:ext cx="525600" cy="46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" name="Google Shape;189;p22"/>
            <p:cNvSpPr txBox="1"/>
            <p:nvPr/>
          </p:nvSpPr>
          <p:spPr>
            <a:xfrm>
              <a:off x="5720800" y="1153550"/>
              <a:ext cx="7053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concat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90" name="Google Shape;190;p22"/>
            <p:cNvCxnSpPr/>
            <p:nvPr/>
          </p:nvCxnSpPr>
          <p:spPr>
            <a:xfrm>
              <a:off x="5771575" y="3431096"/>
              <a:ext cx="58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22"/>
            <p:cNvCxnSpPr/>
            <p:nvPr/>
          </p:nvCxnSpPr>
          <p:spPr>
            <a:xfrm flipH="1" rot="10800000">
              <a:off x="5827725" y="4159050"/>
              <a:ext cx="516900" cy="56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2"/>
            <p:cNvCxnSpPr/>
            <p:nvPr/>
          </p:nvCxnSpPr>
          <p:spPr>
            <a:xfrm>
              <a:off x="5787550" y="2598119"/>
              <a:ext cx="5667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3" name="Google Shape;193;p22"/>
          <p:cNvGrpSpPr/>
          <p:nvPr/>
        </p:nvGrpSpPr>
        <p:grpSpPr>
          <a:xfrm>
            <a:off x="6604450" y="1844398"/>
            <a:ext cx="2399200" cy="2247597"/>
            <a:chOff x="6604450" y="2023983"/>
            <a:chExt cx="2399200" cy="2107254"/>
          </a:xfrm>
        </p:grpSpPr>
        <p:sp>
          <p:nvSpPr>
            <p:cNvPr id="194" name="Google Shape;194;p22"/>
            <p:cNvSpPr/>
            <p:nvPr/>
          </p:nvSpPr>
          <p:spPr>
            <a:xfrm>
              <a:off x="7144900" y="2602545"/>
              <a:ext cx="255600" cy="1023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32</a:t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7759725" y="3031003"/>
              <a:ext cx="255600" cy="269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cxnSp>
          <p:nvCxnSpPr>
            <p:cNvPr id="196" name="Google Shape;196;p22"/>
            <p:cNvCxnSpPr/>
            <p:nvPr/>
          </p:nvCxnSpPr>
          <p:spPr>
            <a:xfrm>
              <a:off x="6613450" y="2023983"/>
              <a:ext cx="539700" cy="60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22"/>
            <p:cNvCxnSpPr/>
            <p:nvPr/>
          </p:nvCxnSpPr>
          <p:spPr>
            <a:xfrm flipH="1" rot="10800000">
              <a:off x="6604450" y="3635937"/>
              <a:ext cx="534000" cy="49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2"/>
            <p:cNvCxnSpPr/>
            <p:nvPr/>
          </p:nvCxnSpPr>
          <p:spPr>
            <a:xfrm flipH="1" rot="10800000">
              <a:off x="7405125" y="3300706"/>
              <a:ext cx="406200" cy="32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22"/>
            <p:cNvCxnSpPr/>
            <p:nvPr/>
          </p:nvCxnSpPr>
          <p:spPr>
            <a:xfrm>
              <a:off x="7404400" y="2598119"/>
              <a:ext cx="434100" cy="41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Google Shape;200;p22"/>
            <p:cNvSpPr txBox="1"/>
            <p:nvPr/>
          </p:nvSpPr>
          <p:spPr>
            <a:xfrm>
              <a:off x="8298350" y="2997000"/>
              <a:ext cx="7053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F209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Price</a:t>
              </a:r>
              <a:endParaRPr b="1">
                <a:solidFill>
                  <a:srgbClr val="7F209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01" name="Google Shape;201;p22"/>
          <p:cNvSpPr txBox="1"/>
          <p:nvPr/>
        </p:nvSpPr>
        <p:spPr>
          <a:xfrm>
            <a:off x="1000050" y="4819800"/>
            <a:ext cx="714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Preprocess Data | Feature Extraction | Image Annotation | </a:t>
            </a:r>
            <a:r>
              <a:rPr lang="en" sz="11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Final Model</a:t>
            </a:r>
            <a:endParaRPr sz="11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Final Model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310775" y="859475"/>
            <a:ext cx="1436400" cy="116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r>
              <a:rPr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MAE: $2541.85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MAPE: 19.06%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 title="IV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Interpretability - Images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377150" y="1512525"/>
            <a:ext cx="8520600" cy="30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Hard to generate quantitative interpretation on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without enough human annotations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qualitatively interpret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Indicate which part of the image is driving up/down the price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 title="IV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nterpretability - Attention Map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62" y="1297026"/>
            <a:ext cx="7277275" cy="360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4"/>
          <p:cNvGrpSpPr/>
          <p:nvPr/>
        </p:nvGrpSpPr>
        <p:grpSpPr>
          <a:xfrm>
            <a:off x="961325" y="1764750"/>
            <a:ext cx="5056544" cy="2287618"/>
            <a:chOff x="961325" y="1764750"/>
            <a:chExt cx="5056544" cy="2287618"/>
          </a:xfrm>
        </p:grpSpPr>
        <p:sp>
          <p:nvSpPr>
            <p:cNvPr id="217" name="Google Shape;217;p24"/>
            <p:cNvSpPr/>
            <p:nvPr/>
          </p:nvSpPr>
          <p:spPr>
            <a:xfrm>
              <a:off x="4815669" y="2517518"/>
              <a:ext cx="1202200" cy="1534850"/>
            </a:xfrm>
            <a:custGeom>
              <a:rect b="b" l="l" r="r" t="t"/>
              <a:pathLst>
                <a:path extrusionOk="0" h="61394" w="48088">
                  <a:moveTo>
                    <a:pt x="19567" y="60972"/>
                  </a:moveTo>
                  <a:cubicBezTo>
                    <a:pt x="17236" y="60476"/>
                    <a:pt x="13913" y="60426"/>
                    <a:pt x="10937" y="57698"/>
                  </a:cubicBezTo>
                  <a:cubicBezTo>
                    <a:pt x="7961" y="54970"/>
                    <a:pt x="3497" y="49812"/>
                    <a:pt x="1711" y="44604"/>
                  </a:cubicBezTo>
                  <a:cubicBezTo>
                    <a:pt x="-75" y="39396"/>
                    <a:pt x="-75" y="32153"/>
                    <a:pt x="223" y="26449"/>
                  </a:cubicBezTo>
                  <a:cubicBezTo>
                    <a:pt x="521" y="20745"/>
                    <a:pt x="1959" y="14546"/>
                    <a:pt x="3497" y="10379"/>
                  </a:cubicBezTo>
                  <a:cubicBezTo>
                    <a:pt x="5035" y="6213"/>
                    <a:pt x="7713" y="3087"/>
                    <a:pt x="9449" y="1450"/>
                  </a:cubicBezTo>
                  <a:cubicBezTo>
                    <a:pt x="11185" y="-187"/>
                    <a:pt x="12475" y="-186"/>
                    <a:pt x="13913" y="558"/>
                  </a:cubicBezTo>
                  <a:cubicBezTo>
                    <a:pt x="15351" y="1302"/>
                    <a:pt x="16492" y="3485"/>
                    <a:pt x="18079" y="5915"/>
                  </a:cubicBezTo>
                  <a:cubicBezTo>
                    <a:pt x="19666" y="8345"/>
                    <a:pt x="20857" y="12164"/>
                    <a:pt x="23436" y="15140"/>
                  </a:cubicBezTo>
                  <a:cubicBezTo>
                    <a:pt x="26015" y="18116"/>
                    <a:pt x="30232" y="20944"/>
                    <a:pt x="33555" y="23771"/>
                  </a:cubicBezTo>
                  <a:cubicBezTo>
                    <a:pt x="36878" y="26598"/>
                    <a:pt x="40995" y="29822"/>
                    <a:pt x="43376" y="32104"/>
                  </a:cubicBezTo>
                  <a:cubicBezTo>
                    <a:pt x="45757" y="34386"/>
                    <a:pt x="47394" y="35179"/>
                    <a:pt x="47840" y="37461"/>
                  </a:cubicBezTo>
                  <a:cubicBezTo>
                    <a:pt x="48286" y="39743"/>
                    <a:pt x="47939" y="42868"/>
                    <a:pt x="46054" y="45794"/>
                  </a:cubicBezTo>
                  <a:cubicBezTo>
                    <a:pt x="44169" y="48721"/>
                    <a:pt x="40053" y="52540"/>
                    <a:pt x="36531" y="55020"/>
                  </a:cubicBezTo>
                  <a:cubicBezTo>
                    <a:pt x="33009" y="57500"/>
                    <a:pt x="27751" y="59682"/>
                    <a:pt x="24924" y="60674"/>
                  </a:cubicBezTo>
                  <a:cubicBezTo>
                    <a:pt x="22097" y="61666"/>
                    <a:pt x="21898" y="61468"/>
                    <a:pt x="19567" y="6097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18" name="Google Shape;218;p24"/>
            <p:cNvSpPr/>
            <p:nvPr/>
          </p:nvSpPr>
          <p:spPr>
            <a:xfrm>
              <a:off x="1960444" y="2517518"/>
              <a:ext cx="1202200" cy="1534850"/>
            </a:xfrm>
            <a:custGeom>
              <a:rect b="b" l="l" r="r" t="t"/>
              <a:pathLst>
                <a:path extrusionOk="0" h="61394" w="48088">
                  <a:moveTo>
                    <a:pt x="19567" y="60972"/>
                  </a:moveTo>
                  <a:cubicBezTo>
                    <a:pt x="17236" y="60476"/>
                    <a:pt x="13913" y="60426"/>
                    <a:pt x="10937" y="57698"/>
                  </a:cubicBezTo>
                  <a:cubicBezTo>
                    <a:pt x="7961" y="54970"/>
                    <a:pt x="3497" y="49812"/>
                    <a:pt x="1711" y="44604"/>
                  </a:cubicBezTo>
                  <a:cubicBezTo>
                    <a:pt x="-75" y="39396"/>
                    <a:pt x="-75" y="32153"/>
                    <a:pt x="223" y="26449"/>
                  </a:cubicBezTo>
                  <a:cubicBezTo>
                    <a:pt x="521" y="20745"/>
                    <a:pt x="1959" y="14546"/>
                    <a:pt x="3497" y="10379"/>
                  </a:cubicBezTo>
                  <a:cubicBezTo>
                    <a:pt x="5035" y="6213"/>
                    <a:pt x="7713" y="3087"/>
                    <a:pt x="9449" y="1450"/>
                  </a:cubicBezTo>
                  <a:cubicBezTo>
                    <a:pt x="11185" y="-187"/>
                    <a:pt x="12475" y="-186"/>
                    <a:pt x="13913" y="558"/>
                  </a:cubicBezTo>
                  <a:cubicBezTo>
                    <a:pt x="15351" y="1302"/>
                    <a:pt x="16492" y="3485"/>
                    <a:pt x="18079" y="5915"/>
                  </a:cubicBezTo>
                  <a:cubicBezTo>
                    <a:pt x="19666" y="8345"/>
                    <a:pt x="20857" y="12164"/>
                    <a:pt x="23436" y="15140"/>
                  </a:cubicBezTo>
                  <a:cubicBezTo>
                    <a:pt x="26015" y="18116"/>
                    <a:pt x="30232" y="20944"/>
                    <a:pt x="33555" y="23771"/>
                  </a:cubicBezTo>
                  <a:cubicBezTo>
                    <a:pt x="36878" y="26598"/>
                    <a:pt x="40995" y="29822"/>
                    <a:pt x="43376" y="32104"/>
                  </a:cubicBezTo>
                  <a:cubicBezTo>
                    <a:pt x="45757" y="34386"/>
                    <a:pt x="47394" y="35179"/>
                    <a:pt x="47840" y="37461"/>
                  </a:cubicBezTo>
                  <a:cubicBezTo>
                    <a:pt x="48286" y="39743"/>
                    <a:pt x="47939" y="42868"/>
                    <a:pt x="46054" y="45794"/>
                  </a:cubicBezTo>
                  <a:cubicBezTo>
                    <a:pt x="44169" y="48721"/>
                    <a:pt x="40053" y="52540"/>
                    <a:pt x="36531" y="55020"/>
                  </a:cubicBezTo>
                  <a:cubicBezTo>
                    <a:pt x="33009" y="57500"/>
                    <a:pt x="27751" y="59682"/>
                    <a:pt x="24924" y="60674"/>
                  </a:cubicBezTo>
                  <a:cubicBezTo>
                    <a:pt x="22097" y="61666"/>
                    <a:pt x="21898" y="61468"/>
                    <a:pt x="19567" y="6097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sp>
        <p:cxnSp>
          <p:nvCxnSpPr>
            <p:cNvPr id="219" name="Google Shape;219;p24"/>
            <p:cNvCxnSpPr/>
            <p:nvPr/>
          </p:nvCxnSpPr>
          <p:spPr>
            <a:xfrm rot="10800000">
              <a:off x="1547800" y="2141950"/>
              <a:ext cx="726900" cy="117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20" name="Google Shape;220;p24"/>
            <p:cNvSpPr txBox="1"/>
            <p:nvPr/>
          </p:nvSpPr>
          <p:spPr>
            <a:xfrm>
              <a:off x="961325" y="1764750"/>
              <a:ext cx="1086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Rusted</a:t>
              </a:r>
              <a:endPara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3220575" y="1515050"/>
            <a:ext cx="2563850" cy="1158325"/>
            <a:chOff x="3220575" y="1515050"/>
            <a:chExt cx="2563850" cy="1158325"/>
          </a:xfrm>
        </p:grpSpPr>
        <p:sp>
          <p:nvSpPr>
            <p:cNvPr id="222" name="Google Shape;222;p24"/>
            <p:cNvSpPr txBox="1"/>
            <p:nvPr/>
          </p:nvSpPr>
          <p:spPr>
            <a:xfrm>
              <a:off x="3731551" y="1515050"/>
              <a:ext cx="1802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No scratch on body</a:t>
              </a:r>
              <a:endParaRPr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3" name="Google Shape;223;p24"/>
            <p:cNvCxnSpPr/>
            <p:nvPr/>
          </p:nvCxnSpPr>
          <p:spPr>
            <a:xfrm>
              <a:off x="5057525" y="1844775"/>
              <a:ext cx="726900" cy="7191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4" name="Google Shape;224;p24"/>
            <p:cNvCxnSpPr/>
            <p:nvPr/>
          </p:nvCxnSpPr>
          <p:spPr>
            <a:xfrm flipH="1">
              <a:off x="3220575" y="1836975"/>
              <a:ext cx="984900" cy="836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5" name="Google Shape;225;p24"/>
          <p:cNvGrpSpPr/>
          <p:nvPr/>
        </p:nvGrpSpPr>
        <p:grpSpPr>
          <a:xfrm>
            <a:off x="3559650" y="4041300"/>
            <a:ext cx="2803225" cy="920900"/>
            <a:chOff x="3559650" y="4041300"/>
            <a:chExt cx="2803225" cy="920900"/>
          </a:xfrm>
        </p:grpSpPr>
        <p:sp>
          <p:nvSpPr>
            <p:cNvPr id="226" name="Google Shape;226;p24"/>
            <p:cNvSpPr txBox="1"/>
            <p:nvPr/>
          </p:nvSpPr>
          <p:spPr>
            <a:xfrm>
              <a:off x="3559650" y="4634000"/>
              <a:ext cx="18528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Clean background</a:t>
              </a:r>
              <a:endParaRPr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7" name="Google Shape;227;p24"/>
            <p:cNvCxnSpPr/>
            <p:nvPr/>
          </p:nvCxnSpPr>
          <p:spPr>
            <a:xfrm flipH="1" rot="10800000">
              <a:off x="4807375" y="4096200"/>
              <a:ext cx="1555500" cy="6252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8" name="Google Shape;228;p24"/>
            <p:cNvCxnSpPr/>
            <p:nvPr/>
          </p:nvCxnSpPr>
          <p:spPr>
            <a:xfrm rot="10800000">
              <a:off x="3720825" y="4041300"/>
              <a:ext cx="281400" cy="6801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 title="IV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Interpretability - Saliency Map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53049" l="7162" r="5493" t="0"/>
          <a:stretch/>
        </p:blipFill>
        <p:spPr>
          <a:xfrm>
            <a:off x="3658225" y="1587200"/>
            <a:ext cx="5424925" cy="2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 rotWithShape="1">
          <a:blip r:embed="rId4">
            <a:alphaModFix/>
          </a:blip>
          <a:srcRect b="11485" l="10766" r="51365" t="9250"/>
          <a:stretch/>
        </p:blipFill>
        <p:spPr>
          <a:xfrm>
            <a:off x="303275" y="1730479"/>
            <a:ext cx="2476374" cy="25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268" y="2894525"/>
            <a:ext cx="752475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5"/>
          <p:cNvGrpSpPr/>
          <p:nvPr/>
        </p:nvGrpSpPr>
        <p:grpSpPr>
          <a:xfrm>
            <a:off x="1430475" y="3103400"/>
            <a:ext cx="5776650" cy="1883650"/>
            <a:chOff x="1430475" y="3103400"/>
            <a:chExt cx="5776650" cy="1883650"/>
          </a:xfrm>
        </p:grpSpPr>
        <p:sp>
          <p:nvSpPr>
            <p:cNvPr id="238" name="Google Shape;238;p25"/>
            <p:cNvSpPr txBox="1"/>
            <p:nvPr/>
          </p:nvSpPr>
          <p:spPr>
            <a:xfrm>
              <a:off x="3002699" y="4658850"/>
              <a:ext cx="3138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Clear brand logo and clean body</a:t>
              </a:r>
              <a:endParaRPr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" name="Google Shape;239;p25"/>
            <p:cNvCxnSpPr/>
            <p:nvPr/>
          </p:nvCxnSpPr>
          <p:spPr>
            <a:xfrm flipH="1" rot="10800000">
              <a:off x="4361825" y="3236175"/>
              <a:ext cx="367500" cy="13836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0" name="Google Shape;240;p25"/>
            <p:cNvCxnSpPr/>
            <p:nvPr/>
          </p:nvCxnSpPr>
          <p:spPr>
            <a:xfrm flipH="1" rot="10800000">
              <a:off x="5256825" y="3197025"/>
              <a:ext cx="1950300" cy="15048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1" name="Google Shape;241;p25"/>
            <p:cNvCxnSpPr/>
            <p:nvPr/>
          </p:nvCxnSpPr>
          <p:spPr>
            <a:xfrm rot="10800000">
              <a:off x="1430475" y="3103400"/>
              <a:ext cx="2220000" cy="15711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5449800" y="4607750"/>
            <a:ext cx="434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Comparisons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8" name="Google Shape;248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{082674A8-22DC-4A26-965D-0A3DAE1A1262}</a:tableStyleId>
              </a:tblPr>
              <a:tblGrid>
                <a:gridCol w="694175"/>
                <a:gridCol w="4085450"/>
                <a:gridCol w="985675"/>
                <a:gridCol w="736100"/>
                <a:gridCol w="1320075"/>
              </a:tblGrid>
              <a:tr h="33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2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Parameters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2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Sample Size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2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R^2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2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2F69"/>
                    </a:solidFill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0.392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4076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665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age_at_sale, </a:t>
                      </a:r>
                      <a:r>
                        <a:rPr b="1"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parts_sentiment</a:t>
                      </a:r>
                      <a:endParaRPr b="1"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0.395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4062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age_at_sale, </a:t>
                      </a:r>
                      <a:r>
                        <a:rPr b="1"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colorfulness_score</a:t>
                      </a:r>
                      <a:endParaRPr b="1"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0.396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4047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age_at_sale, </a:t>
                      </a:r>
                      <a:r>
                        <a:rPr b="1"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month_of_sold_date</a:t>
                      </a:r>
                      <a:endParaRPr b="1"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0.401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4066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age_at_sale, </a:t>
                      </a:r>
                      <a:r>
                        <a:rPr b="1"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</a:t>
                      </a:r>
                      <a:endParaRPr b="1"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0.434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3926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age_at_sale, </a:t>
                      </a:r>
                      <a:r>
                        <a:rPr b="1"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make, month_of_sold_date, colorfulness_score, parts_sentiment</a:t>
                      </a:r>
                      <a:endParaRPr b="1"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0.442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3902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H2O_DRF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age_at_sale, </a:t>
                      </a:r>
                      <a:r>
                        <a:rPr b="1"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make, month_of_sold_date, colorfulness_score, parts_sentiment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6167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0.489 (MSE)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D9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3391</a:t>
                      </a:r>
                      <a:endParaRPr sz="900">
                        <a:solidFill>
                          <a:srgbClr val="FFD9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 age_at_sale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0.431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5384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age_at_sale, </a:t>
                      </a: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0.570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4998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age_at_sale, </a:t>
                      </a: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make, mturk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0.633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Unstable Because of Overfitting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age_at_sale, </a:t>
                      </a: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make, mturk, parts_sentiment, colorfulness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age_at_sale, </a:t>
                      </a: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make, mturk, parts_sentiment, colorfulness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month_sold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0.802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H2O_DRF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Hours_final, age_at_sale, </a:t>
                      </a: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make, mturk, parts_sentiment, colorfulness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month_sold</a:t>
                      </a:r>
                      <a:endParaRPr b="1"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0.735 (MSE)</a:t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885025" y="380225"/>
            <a:ext cx="3762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Feature Importance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123675" y="380225"/>
            <a:ext cx="3762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Brand Premium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4189"/>
            <a:ext cx="3515199" cy="21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123675" y="3306525"/>
            <a:ext cx="3762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Seasonality Influence on Sales Price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235925" y="3807100"/>
            <a:ext cx="28638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oboto"/>
              <a:buChar char="❖"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Oct, Apr: Positive influence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5D478"/>
              </a:buClr>
              <a:buSzPts val="1400"/>
              <a:buFont typeface="Roboto"/>
              <a:buChar char="❖"/>
            </a:pPr>
            <a:r>
              <a:rPr lang="en">
                <a:solidFill>
                  <a:srgbClr val="95D478"/>
                </a:solidFill>
                <a:latin typeface="Roboto"/>
                <a:ea typeface="Roboto"/>
                <a:cs typeface="Roboto"/>
                <a:sym typeface="Roboto"/>
              </a:rPr>
              <a:t>Jan, Sep: Negative influence</a:t>
            </a:r>
            <a:endParaRPr>
              <a:solidFill>
                <a:srgbClr val="95D4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123675" y="624900"/>
            <a:ext cx="3391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54A3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Final selling price is on log scale </a:t>
            </a:r>
            <a:endParaRPr sz="1000">
              <a:solidFill>
                <a:srgbClr val="9754A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754A3"/>
                </a:solidFill>
                <a:latin typeface="Roboto Medium"/>
                <a:ea typeface="Roboto Medium"/>
                <a:cs typeface="Roboto Medium"/>
                <a:sym typeface="Roboto Medium"/>
              </a:rPr>
              <a:t>* chart is based on coefficients of MLR</a:t>
            </a:r>
            <a:endParaRPr i="1" sz="1000">
              <a:solidFill>
                <a:srgbClr val="9754A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4885025" y="624900"/>
            <a:ext cx="3391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754A3"/>
                </a:solidFill>
                <a:latin typeface="Roboto Medium"/>
                <a:ea typeface="Roboto Medium"/>
                <a:cs typeface="Roboto Medium"/>
                <a:sym typeface="Roboto Medium"/>
              </a:rPr>
              <a:t>* Chart is based on distributed random forest</a:t>
            </a:r>
            <a:endParaRPr i="1" sz="1000">
              <a:solidFill>
                <a:srgbClr val="9754A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4497275" y="4516150"/>
            <a:ext cx="4797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Quantitative Interpretation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7010338" y="3807100"/>
            <a:ext cx="5334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00" y="849878"/>
            <a:ext cx="4797600" cy="330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4797900" y="4515725"/>
            <a:ext cx="434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Interactive Visualizations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28" title="2PCcPBvnh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82800" cy="35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286550" y="3674375"/>
            <a:ext cx="4285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https://skidsteer-interpret.herokuapp.com/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692400" y="2004100"/>
            <a:ext cx="31710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Interpretable features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(machine and human)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692401" y="3556325"/>
            <a:ext cx="23952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Price prediction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9"/>
          <p:cNvSpPr txBox="1"/>
          <p:nvPr>
            <p:ph type="title"/>
          </p:nvPr>
        </p:nvSpPr>
        <p:spPr>
          <a:xfrm>
            <a:off x="1217575" y="597450"/>
            <a:ext cx="1971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5634300" y="597450"/>
            <a:ext cx="299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500"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5698500" y="2004100"/>
            <a:ext cx="28158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02F69"/>
              </a:buClr>
              <a:buSzPts val="1800"/>
              <a:buFont typeface="Roboto"/>
              <a:buChar char="❖"/>
            </a:pPr>
            <a:r>
              <a:rPr lang="en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Image annotation (MTurk)</a:t>
            </a:r>
            <a:endParaRPr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5698500" y="3569775"/>
            <a:ext cx="28671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02F69"/>
              </a:buClr>
              <a:buSzPts val="1800"/>
              <a:buFont typeface="Roboto"/>
              <a:buChar char="❖"/>
            </a:pPr>
            <a:r>
              <a:rPr lang="en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Vehicle cleanliness</a:t>
            </a:r>
            <a:endParaRPr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175100" y="2571750"/>
            <a:ext cx="951000" cy="4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6067000" y="3594100"/>
            <a:ext cx="3705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3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6606000" y="4290375"/>
            <a:ext cx="2425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Yifei Wang &amp; Bingying Liu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II. Feature Extraction - Image Colorfulness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Haslera and Susstrunk (2003)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ask people to rate images using 7 categories of colorfulness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 a metric that correlates to 95.3% of the experiment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/>
              <a:t>Opponent color space representation</a:t>
            </a:r>
            <a:endParaRPr b="1" i="1"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443275" y="2724138"/>
            <a:ext cx="22574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25" y="1408112"/>
            <a:ext cx="1905000" cy="23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650" y="1887217"/>
            <a:ext cx="1765600" cy="13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Auction Process</a:t>
            </a:r>
            <a:endParaRPr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00" y="17537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801900" y="4058625"/>
            <a:ext cx="15489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Item on sale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798125" y="4021875"/>
            <a:ext cx="13818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Bidding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6293950" y="3741975"/>
            <a:ext cx="21234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Highest price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Buyer’s premium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375" y="605262"/>
            <a:ext cx="1326350" cy="5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2851850" y="491525"/>
            <a:ext cx="0" cy="4110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6016150" y="605250"/>
            <a:ext cx="0" cy="4110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66400" y="2004100"/>
            <a:ext cx="20181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Price prediction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542600" y="646300"/>
            <a:ext cx="20181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Project goals</a:t>
            </a:r>
            <a:endParaRPr sz="2000"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309475" y="2004100"/>
            <a:ext cx="24015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Advertising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Auction arrangement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6951575" y="646288"/>
            <a:ext cx="16527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Sellers</a:t>
            </a:r>
            <a:endParaRPr sz="2000"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6321325" y="2004100"/>
            <a:ext cx="2496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Estimate vehicle value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66400" y="3556325"/>
            <a:ext cx="20181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Interpretability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309463" y="3556325"/>
            <a:ext cx="20181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Increase expected price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6321325" y="3556325"/>
            <a:ext cx="20181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Fix or not fix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102988" y="159483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Preprocess Data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1941313" y="159462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977012" y="159462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922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Model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298338" y="159462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7F20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Annotation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19737" y="159462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761E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Processing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875500" y="4020850"/>
            <a:ext cx="3268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02F69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  <a:endParaRPr b="1" sz="3000">
              <a:solidFill>
                <a:srgbClr val="602F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6"/>
          <p:cNvCxnSpPr>
            <a:stCxn id="91" idx="2"/>
            <a:endCxn id="92" idx="2"/>
          </p:cNvCxnSpPr>
          <p:nvPr/>
        </p:nvCxnSpPr>
        <p:spPr>
          <a:xfrm flipH="1" rot="-5400000">
            <a:off x="1924288" y="1382589"/>
            <a:ext cx="600" cy="17631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>
            <a:stCxn id="91" idx="2"/>
            <a:endCxn id="95" idx="2"/>
          </p:cNvCxnSpPr>
          <p:nvPr/>
        </p:nvCxnSpPr>
        <p:spPr>
          <a:xfrm flipH="1" rot="-5400000">
            <a:off x="2763388" y="543489"/>
            <a:ext cx="600" cy="3441300"/>
          </a:xfrm>
          <a:prstGeom prst="curvedConnector3">
            <a:avLst>
              <a:gd fmla="val 62810104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>
            <a:stCxn id="91" idx="2"/>
            <a:endCxn id="94" idx="2"/>
          </p:cNvCxnSpPr>
          <p:nvPr/>
        </p:nvCxnSpPr>
        <p:spPr>
          <a:xfrm flipH="1" rot="-5400000">
            <a:off x="3602788" y="-295911"/>
            <a:ext cx="600" cy="5120100"/>
          </a:xfrm>
          <a:prstGeom prst="curvedConnector3">
            <a:avLst>
              <a:gd fmla="val 98093437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/>
        </p:nvSpPr>
        <p:spPr>
          <a:xfrm>
            <a:off x="2441100" y="3039225"/>
            <a:ext cx="2441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Various Modelling Attempts</a:t>
            </a:r>
            <a:endParaRPr>
              <a:solidFill>
                <a:srgbClr val="E6913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441100" y="3039225"/>
            <a:ext cx="2341200" cy="37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3395850" y="1864427"/>
            <a:ext cx="2206800" cy="2166000"/>
            <a:chOff x="3591375" y="414352"/>
            <a:chExt cx="2206800" cy="2166000"/>
          </a:xfrm>
        </p:grpSpPr>
        <p:sp>
          <p:nvSpPr>
            <p:cNvPr id="107" name="Google Shape;107;p17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 txBox="1"/>
            <p:nvPr/>
          </p:nvSpPr>
          <p:spPr>
            <a:xfrm>
              <a:off x="3591375" y="895475"/>
              <a:ext cx="2206800" cy="8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 Data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Tire, bucket, engine, etc.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644625" y="1864414"/>
            <a:ext cx="2383800" cy="2166000"/>
            <a:chOff x="2593975" y="2032864"/>
            <a:chExt cx="2383800" cy="2166000"/>
          </a:xfrm>
        </p:grpSpPr>
        <p:sp>
          <p:nvSpPr>
            <p:cNvPr id="110" name="Google Shape;110;p17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2593975" y="2684050"/>
              <a:ext cx="23838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Tabular Data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 auction price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Make, Year, Mileage, etc.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25" y="1819425"/>
            <a:ext cx="2292600" cy="225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rot="5400000">
            <a:off x="6059900" y="3857075"/>
            <a:ext cx="540900" cy="35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51561"/>
            </a:solidFill>
            <a:prstDash val="dashDot"/>
            <a:round/>
            <a:headEnd len="med" w="med" type="none"/>
            <a:tailEnd len="med" w="med" type="oval"/>
          </a:ln>
        </p:spPr>
      </p:cxnSp>
      <p:sp>
        <p:nvSpPr>
          <p:cNvPr id="114" name="Google Shape;114;p17"/>
          <p:cNvSpPr txBox="1"/>
          <p:nvPr/>
        </p:nvSpPr>
        <p:spPr>
          <a:xfrm>
            <a:off x="5130825" y="4304975"/>
            <a:ext cx="1296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Non-annotated</a:t>
            </a:r>
            <a:endParaRPr sz="12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" name="Google Shape;115;p17"/>
          <p:cNvCxnSpPr>
            <a:stCxn id="112" idx="0"/>
            <a:endCxn id="116" idx="1"/>
          </p:cNvCxnSpPr>
          <p:nvPr/>
        </p:nvCxnSpPr>
        <p:spPr>
          <a:xfrm rot="-5400000">
            <a:off x="7370925" y="1311225"/>
            <a:ext cx="330600" cy="685800"/>
          </a:xfrm>
          <a:prstGeom prst="curvedConnector2">
            <a:avLst/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" name="Google Shape;116;p17"/>
          <p:cNvSpPr txBox="1"/>
          <p:nvPr/>
        </p:nvSpPr>
        <p:spPr>
          <a:xfrm>
            <a:off x="7879200" y="1317225"/>
            <a:ext cx="1540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Extract </a:t>
            </a:r>
            <a:endParaRPr b="1" sz="12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Features!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000050" y="4757425"/>
            <a:ext cx="714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Preprocess Data 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| Feature Extraction | Image 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Annotation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 | Final Model</a:t>
            </a:r>
            <a:endParaRPr sz="1100">
              <a:solidFill>
                <a:srgbClr val="55156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</a:rPr>
              <a:t>Preprocess Data</a:t>
            </a:r>
            <a:endParaRPr>
              <a:solidFill>
                <a:srgbClr val="55156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00" y="1068425"/>
            <a:ext cx="6379831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000050" y="4819800"/>
            <a:ext cx="714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Preprocess Data 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| </a:t>
            </a:r>
            <a:r>
              <a:rPr lang="en" sz="11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 | Image Annotation | Final Model</a:t>
            </a:r>
            <a:endParaRPr sz="1100">
              <a:solidFill>
                <a:srgbClr val="55156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</a:rPr>
              <a:t>Feature: Colorfulness Scores</a:t>
            </a:r>
            <a:endParaRPr>
              <a:solidFill>
                <a:srgbClr val="55156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Feature: Text Sentiment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000050" y="4819800"/>
            <a:ext cx="714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Preprocess Data | </a:t>
            </a:r>
            <a:r>
              <a:rPr lang="en" sz="11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 | Image Annotation | Final Model</a:t>
            </a:r>
            <a:endParaRPr sz="1100">
              <a:solidFill>
                <a:srgbClr val="55156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aphicFrame>
        <p:nvGraphicFramePr>
          <p:cNvPr id="132" name="Google Shape;132;p19"/>
          <p:cNvGraphicFramePr/>
          <p:nvPr/>
        </p:nvGraphicFramePr>
        <p:xfrm>
          <a:off x="0" y="193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{082674A8-22DC-4A26-965D-0A3DAE1A1262}</a:tableStyleId>
              </a:tblPr>
              <a:tblGrid>
                <a:gridCol w="4952425"/>
                <a:gridCol w="4117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551561"/>
                          </a:solidFill>
                        </a:rPr>
                        <a:t>Engine (more than 100 characters’ comments)</a:t>
                      </a:r>
                      <a:endParaRPr b="1" u="sng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551561"/>
                          </a:solidFill>
                        </a:rPr>
                        <a:t>VADER Sentiment Scores</a:t>
                      </a:r>
                      <a:endParaRPr b="1" u="sng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Engine access door latch area </a:t>
                      </a:r>
                      <a:r>
                        <a:rPr lang="en" sz="1200">
                          <a:solidFill>
                            <a:srgbClr val="551561"/>
                          </a:solidFill>
                          <a:highlight>
                            <a:srgbClr val="EBE0E0"/>
                          </a:highlight>
                        </a:rPr>
                        <a:t>damaged</a:t>
                      </a: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, engine knocks, engine shroud </a:t>
                      </a:r>
                      <a:r>
                        <a:rPr lang="en" sz="1200">
                          <a:solidFill>
                            <a:srgbClr val="551561"/>
                          </a:solidFill>
                          <a:highlight>
                            <a:srgbClr val="EBE0E0"/>
                          </a:highlight>
                        </a:rPr>
                        <a:t>damaged</a:t>
                      </a: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, new holland 450nc 5.01 four cylinder diesel engine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{‘neg’: 0.254, ‘neu’: 0.746, ‘pos’: 0.0, ‘compound’: -0.70}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81 hp, approximately one hour on replaced engine, new holland 445m2 four cylinder diesel engine, recently replaced engine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{‘neg’: 0.0, ‘neu’: 1.0, ‘pos’: 0.0, ‘compound’: 0.0}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70 hp, john deere 5030ht014 3.01 five cylinder turbo diesel engine, one engine cover side panel </a:t>
                      </a:r>
                      <a:r>
                        <a:rPr lang="en" sz="1200">
                          <a:solidFill>
                            <a:srgbClr val="551561"/>
                          </a:solidFill>
                          <a:highlight>
                            <a:srgbClr val="EBE0E0"/>
                          </a:highlight>
                        </a:rPr>
                        <a:t>missing</a:t>
                      </a:r>
                      <a:endParaRPr sz="1200">
                        <a:solidFill>
                          <a:srgbClr val="551561"/>
                        </a:solidFill>
                        <a:highlight>
                          <a:srgbClr val="EBE0E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{‘neg’: 0.121, ‘neu’: 0.879, ‘pos’: 0.0, ‘compound’: -0.296}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Engine compartment fire </a:t>
                      </a:r>
                      <a:r>
                        <a:rPr lang="en" sz="1200">
                          <a:solidFill>
                            <a:srgbClr val="551561"/>
                          </a:solidFill>
                          <a:highlight>
                            <a:srgbClr val="EBE0E0"/>
                          </a:highlight>
                        </a:rPr>
                        <a:t>damage</a:t>
                      </a: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, john deere pe5030 four cylinder turbo diesel engine, lift arm cylinder pins removed, but included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551561"/>
                          </a:solidFill>
                        </a:rPr>
                        <a:t>{‘neg’: 0.183, ‘neu’: 0.817, ‘pos’: 0.0, ‘compound’: -0.4215}</a:t>
                      </a:r>
                      <a:endParaRPr sz="1200">
                        <a:solidFill>
                          <a:srgbClr val="55156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" name="Google Shape;133;p19"/>
          <p:cNvSpPr txBox="1"/>
          <p:nvPr/>
        </p:nvSpPr>
        <p:spPr>
          <a:xfrm>
            <a:off x="946600" y="1158675"/>
            <a:ext cx="996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225A5"/>
                </a:solidFill>
                <a:latin typeface="Roboto Black"/>
                <a:ea typeface="Roboto Black"/>
                <a:cs typeface="Roboto Black"/>
                <a:sym typeface="Roboto Black"/>
              </a:rPr>
              <a:t>VADER</a:t>
            </a:r>
            <a:endParaRPr sz="1600">
              <a:solidFill>
                <a:srgbClr val="9225A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942900" y="1046175"/>
            <a:ext cx="5529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25A5"/>
              </a:buClr>
              <a:buSzPts val="1400"/>
              <a:buFont typeface="Roboto"/>
              <a:buChar char="❖"/>
            </a:pPr>
            <a:r>
              <a:rPr lang="en">
                <a:solidFill>
                  <a:srgbClr val="9225A5"/>
                </a:solidFill>
                <a:latin typeface="Roboto"/>
                <a:ea typeface="Roboto"/>
                <a:cs typeface="Roboto"/>
                <a:sym typeface="Roboto"/>
              </a:rPr>
              <a:t>Lexicon and </a:t>
            </a:r>
            <a:r>
              <a:rPr lang="en">
                <a:solidFill>
                  <a:srgbClr val="9225A5"/>
                </a:solidFill>
                <a:latin typeface="Roboto"/>
                <a:ea typeface="Roboto"/>
                <a:cs typeface="Roboto"/>
                <a:sym typeface="Roboto"/>
              </a:rPr>
              <a:t>rule-based sentiment analysis tool</a:t>
            </a:r>
            <a:endParaRPr>
              <a:solidFill>
                <a:srgbClr val="922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25A5"/>
              </a:buClr>
              <a:buSzPts val="1400"/>
              <a:buFont typeface="Roboto"/>
              <a:buChar char="❖"/>
            </a:pPr>
            <a:r>
              <a:rPr lang="en">
                <a:solidFill>
                  <a:srgbClr val="9225A5"/>
                </a:solidFill>
                <a:latin typeface="Roboto"/>
                <a:ea typeface="Roboto"/>
                <a:cs typeface="Roboto"/>
                <a:sym typeface="Roboto"/>
              </a:rPr>
              <a:t>Preceding tri-grams (observe 90% negation flip); Conjunctions</a:t>
            </a:r>
            <a:endParaRPr>
              <a:solidFill>
                <a:srgbClr val="922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772300" y="1158675"/>
            <a:ext cx="1170600" cy="39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22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225A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Image Annotation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0" y="1133150"/>
            <a:ext cx="6483874" cy="35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6199250" y="981250"/>
            <a:ext cx="27552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Sample 100 images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              </a:t>
            </a: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13 questions/image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               3 workers/question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	    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	    $ 83.94 in total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199250" y="2730975"/>
            <a:ext cx="26331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13 questions</a:t>
            </a:r>
            <a:endParaRPr b="1" sz="16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Yes-no &amp; Quantitative</a:t>
            </a:r>
            <a:endParaRPr i="1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     Rust extent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     Brightness of color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     Dirt level</a:t>
            </a:r>
            <a:endParaRPr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63" y="1876213"/>
            <a:ext cx="385075" cy="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575" y="1484787"/>
            <a:ext cx="323725" cy="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9575" y="3783075"/>
            <a:ext cx="385075" cy="3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000050" y="4819800"/>
            <a:ext cx="714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Preprocess Data | 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Feature Extraction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 | </a:t>
            </a:r>
            <a:r>
              <a:rPr lang="en" sz="11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Image Annotation</a:t>
            </a:r>
            <a:r>
              <a:rPr lang="en" sz="1100">
                <a:solidFill>
                  <a:srgbClr val="551561"/>
                </a:solidFill>
                <a:latin typeface="Roboto Thin"/>
                <a:ea typeface="Roboto Thin"/>
                <a:cs typeface="Roboto Thin"/>
                <a:sym typeface="Roboto Thin"/>
              </a:rPr>
              <a:t> | Final Model</a:t>
            </a:r>
            <a:endParaRPr sz="1100">
              <a:solidFill>
                <a:srgbClr val="55156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9575" y="2328975"/>
            <a:ext cx="385075" cy="3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61298" cy="30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5852"/>
            <a:ext cx="6208902" cy="15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6536175" y="1898325"/>
            <a:ext cx="2425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Annotation Quality:</a:t>
            </a:r>
            <a:endParaRPr b="1" sz="20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74975" y="4755250"/>
            <a:ext cx="6361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Distribution of Standard Deviations of All Numerical Answers for Each Image</a:t>
            </a:r>
            <a:endParaRPr b="1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6457550" y="2628300"/>
            <a:ext cx="26055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Except for body rust extent, all other annotations are within 2-3 std dev away.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